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29"/>
  </p:handoutMasterIdLst>
  <p:sldIdLst>
    <p:sldId id="256" r:id="rId3"/>
    <p:sldId id="260" r:id="rId4"/>
    <p:sldId id="257" r:id="rId5"/>
    <p:sldId id="345" r:id="rId6"/>
    <p:sldId id="258" r:id="rId7"/>
    <p:sldId id="259" r:id="rId8"/>
    <p:sldId id="264" r:id="rId9"/>
    <p:sldId id="265" r:id="rId10"/>
    <p:sldId id="266" r:id="rId11"/>
    <p:sldId id="267" r:id="rId12"/>
    <p:sldId id="524" r:id="rId13"/>
    <p:sldId id="268" r:id="rId14"/>
    <p:sldId id="269" r:id="rId16"/>
    <p:sldId id="278" r:id="rId17"/>
    <p:sldId id="279" r:id="rId18"/>
    <p:sldId id="280" r:id="rId19"/>
    <p:sldId id="272" r:id="rId20"/>
    <p:sldId id="271" r:id="rId21"/>
    <p:sldId id="273" r:id="rId22"/>
    <p:sldId id="274" r:id="rId23"/>
    <p:sldId id="276" r:id="rId24"/>
    <p:sldId id="277" r:id="rId25"/>
    <p:sldId id="281" r:id="rId26"/>
    <p:sldId id="364" r:id="rId27"/>
    <p:sldId id="284" r:id="rId28"/>
    <p:sldId id="285" r:id="rId29"/>
    <p:sldId id="289" r:id="rId30"/>
    <p:sldId id="283" r:id="rId31"/>
    <p:sldId id="290" r:id="rId32"/>
    <p:sldId id="286" r:id="rId33"/>
    <p:sldId id="303" r:id="rId34"/>
    <p:sldId id="304" r:id="rId35"/>
    <p:sldId id="316" r:id="rId36"/>
    <p:sldId id="343" r:id="rId37"/>
    <p:sldId id="344" r:id="rId38"/>
    <p:sldId id="318" r:id="rId39"/>
    <p:sldId id="315" r:id="rId40"/>
    <p:sldId id="342" r:id="rId41"/>
    <p:sldId id="629" r:id="rId42"/>
    <p:sldId id="414" r:id="rId43"/>
    <p:sldId id="317" r:id="rId44"/>
    <p:sldId id="349" r:id="rId45"/>
    <p:sldId id="347" r:id="rId46"/>
    <p:sldId id="346" r:id="rId47"/>
    <p:sldId id="350" r:id="rId48"/>
    <p:sldId id="351" r:id="rId49"/>
    <p:sldId id="627" r:id="rId50"/>
    <p:sldId id="628" r:id="rId51"/>
    <p:sldId id="352" r:id="rId52"/>
    <p:sldId id="353" r:id="rId53"/>
    <p:sldId id="354" r:id="rId54"/>
    <p:sldId id="376" r:id="rId55"/>
    <p:sldId id="355" r:id="rId56"/>
    <p:sldId id="356" r:id="rId57"/>
    <p:sldId id="413" r:id="rId58"/>
    <p:sldId id="288" r:id="rId59"/>
    <p:sldId id="299" r:id="rId60"/>
    <p:sldId id="297" r:id="rId61"/>
    <p:sldId id="301" r:id="rId62"/>
    <p:sldId id="305" r:id="rId63"/>
    <p:sldId id="307" r:id="rId64"/>
    <p:sldId id="357" r:id="rId65"/>
    <p:sldId id="308" r:id="rId66"/>
    <p:sldId id="309" r:id="rId67"/>
    <p:sldId id="310" r:id="rId68"/>
    <p:sldId id="365" r:id="rId69"/>
    <p:sldId id="366" r:id="rId70"/>
    <p:sldId id="371" r:id="rId71"/>
    <p:sldId id="367" r:id="rId72"/>
    <p:sldId id="368" r:id="rId73"/>
    <p:sldId id="369" r:id="rId74"/>
    <p:sldId id="370" r:id="rId75"/>
    <p:sldId id="375" r:id="rId76"/>
    <p:sldId id="372" r:id="rId77"/>
    <p:sldId id="415" r:id="rId78"/>
    <p:sldId id="416" r:id="rId79"/>
    <p:sldId id="419" r:id="rId80"/>
    <p:sldId id="420" r:id="rId81"/>
    <p:sldId id="374" r:id="rId82"/>
    <p:sldId id="421" r:id="rId83"/>
    <p:sldId id="424" r:id="rId84"/>
    <p:sldId id="429" r:id="rId85"/>
    <p:sldId id="430" r:id="rId86"/>
    <p:sldId id="431" r:id="rId87"/>
    <p:sldId id="491" r:id="rId88"/>
    <p:sldId id="492" r:id="rId89"/>
    <p:sldId id="423" r:id="rId90"/>
    <p:sldId id="465" r:id="rId91"/>
    <p:sldId id="468" r:id="rId92"/>
    <p:sldId id="469" r:id="rId93"/>
    <p:sldId id="470" r:id="rId94"/>
    <p:sldId id="477" r:id="rId95"/>
    <p:sldId id="471" r:id="rId96"/>
    <p:sldId id="472" r:id="rId97"/>
    <p:sldId id="473" r:id="rId98"/>
    <p:sldId id="484" r:id="rId99"/>
    <p:sldId id="485" r:id="rId100"/>
    <p:sldId id="487" r:id="rId101"/>
    <p:sldId id="488" r:id="rId102"/>
    <p:sldId id="489" r:id="rId103"/>
    <p:sldId id="486" r:id="rId104"/>
    <p:sldId id="632" r:id="rId105"/>
    <p:sldId id="633" r:id="rId106"/>
    <p:sldId id="634" r:id="rId107"/>
    <p:sldId id="635" r:id="rId108"/>
    <p:sldId id="636" r:id="rId109"/>
    <p:sldId id="637" r:id="rId110"/>
    <p:sldId id="638" r:id="rId111"/>
    <p:sldId id="640" r:id="rId112"/>
    <p:sldId id="639" r:id="rId113"/>
    <p:sldId id="512" r:id="rId114"/>
    <p:sldId id="513" r:id="rId115"/>
    <p:sldId id="516" r:id="rId116"/>
    <p:sldId id="514" r:id="rId117"/>
    <p:sldId id="522" r:id="rId118"/>
    <p:sldId id="630" r:id="rId119"/>
    <p:sldId id="517" r:id="rId120"/>
    <p:sldId id="523" r:id="rId121"/>
    <p:sldId id="521" r:id="rId122"/>
    <p:sldId id="518" r:id="rId123"/>
    <p:sldId id="519" r:id="rId124"/>
    <p:sldId id="520" r:id="rId125"/>
    <p:sldId id="377" r:id="rId126"/>
    <p:sldId id="631" r:id="rId127"/>
    <p:sldId id="425" r:id="rId12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4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1.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7.png"/><Relationship Id="rId1" Type="http://schemas.openxmlformats.org/officeDocument/2006/relationships/image" Target="../media/image14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9.png"/><Relationship Id="rId1" Type="http://schemas.openxmlformats.org/officeDocument/2006/relationships/image" Target="../media/image14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3.png"/><Relationship Id="rId1" Type="http://schemas.openxmlformats.org/officeDocument/2006/relationships/image" Target="../media/image15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5.png"/><Relationship Id="rId1"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7.png"/><Relationship Id="rId1" Type="http://schemas.openxmlformats.org/officeDocument/2006/relationships/image" Target="../media/image156.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59.png"/><Relationship Id="rId1" Type="http://schemas.openxmlformats.org/officeDocument/2006/relationships/image" Target="../media/image158.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59.png"/><Relationship Id="rId1" Type="http://schemas.openxmlformats.org/officeDocument/2006/relationships/image" Target="../media/image15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2.png"/><Relationship Id="rId1" Type="http://schemas.openxmlformats.org/officeDocument/2006/relationships/image" Target="../media/image161.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6.png"/><Relationship Id="rId1" Type="http://schemas.openxmlformats.org/officeDocument/2006/relationships/image" Target="../media/image165.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8.png"/><Relationship Id="rId1" Type="http://schemas.openxmlformats.org/officeDocument/2006/relationships/image" Target="../media/image167.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0.png"/><Relationship Id="rId1" Type="http://schemas.openxmlformats.org/officeDocument/2006/relationships/image" Target="../media/image169.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3.png"/><Relationship Id="rId1" Type="http://schemas.openxmlformats.org/officeDocument/2006/relationships/image" Target="../media/image1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10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0.png"/><Relationship Id="rId1"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还是手动</a:t>
            </a:r>
            <a:r>
              <a:rPr lang="en-US" altLang="zh-CN"/>
              <a:t> unroll </a:t>
            </a:r>
            <a:r>
              <a:rPr lang="zh-CN" altLang="en-US"/>
              <a:t>一下吧</a:t>
            </a:r>
            <a:endParaRPr lang="zh-CN" altLang="en-US"/>
          </a:p>
        </p:txBody>
      </p:sp>
      <p:sp>
        <p:nvSpPr>
          <p:cNvPr id="3" name="Content Placeholder 2"/>
          <p:cNvSpPr>
            <a:spLocks noGrp="1"/>
          </p:cNvSpPr>
          <p:nvPr>
            <p:ph sz="half" idx="1"/>
          </p:nvPr>
        </p:nvSpPr>
        <p:spPr>
          <a:xfrm>
            <a:off x="0" y="1741170"/>
            <a:ext cx="5582285" cy="4351655"/>
          </a:xfrm>
        </p:spPr>
        <p:txBody>
          <a:bodyPr/>
          <a:p>
            <a:r>
              <a:rPr lang="zh-CN"/>
              <a:t>怀疑</a:t>
            </a:r>
            <a:r>
              <a:rPr lang="en-US" altLang="zh-CN"/>
              <a:t> __m256 </a:t>
            </a:r>
            <a:r>
              <a:rPr lang="zh-CN" altLang="en-US"/>
              <a:t>作为数组没办法变成寄存器。</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浮点的乘法和加法一样速度，除法也慢。</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性能过山车：建议改成现代版桃花源记</a:t>
            </a:r>
            <a:endParaRPr lang="zh-CN" altLang="en-US"/>
          </a:p>
        </p:txBody>
      </p:sp>
      <p:sp>
        <p:nvSpPr>
          <p:cNvPr id="3" name="Content Placeholder 2"/>
          <p:cNvSpPr>
            <a:spLocks noGrp="1"/>
          </p:cNvSpPr>
          <p:nvPr>
            <p:ph sz="half" idx="1"/>
          </p:nvPr>
        </p:nvSpPr>
        <p:spPr>
          <a:xfrm>
            <a:off x="647700" y="1825625"/>
            <a:ext cx="10627995" cy="4351655"/>
          </a:xfrm>
        </p:spPr>
        <p:txBody>
          <a:bodyPr/>
          <a:p>
            <a:endParaRPr lang="zh-CN" altLang="en-US"/>
          </a:p>
        </p:txBody>
      </p:sp>
      <p:pic>
        <p:nvPicPr>
          <p:cNvPr id="5" name="Content Placeholder 4"/>
          <p:cNvPicPr>
            <a:picLocks noChangeAspect="1"/>
          </p:cNvPicPr>
          <p:nvPr>
            <p:ph sz="half" idx="2"/>
          </p:nvPr>
        </p:nvPicPr>
        <p:blipFill>
          <a:blip r:embed="rId1"/>
          <a:stretch>
            <a:fillRect/>
          </a:stretch>
        </p:blipFill>
        <p:spPr>
          <a:xfrm>
            <a:off x="885190" y="4222750"/>
            <a:ext cx="10152380" cy="2635250"/>
          </a:xfrm>
          <a:prstGeom prst="rect">
            <a:avLst/>
          </a:prstGeom>
        </p:spPr>
      </p:pic>
      <p:sp>
        <p:nvSpPr>
          <p:cNvPr id="6" name="Rounded Rectangle 5"/>
          <p:cNvSpPr/>
          <p:nvPr/>
        </p:nvSpPr>
        <p:spPr>
          <a:xfrm>
            <a:off x="7753350" y="5110480"/>
            <a:ext cx="988695" cy="17481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曲线遍历即可，内层仍可以使用普通的列主序遍历，有效利用自动预取和</a:t>
            </a:r>
            <a:r>
              <a:rPr lang="en-US" altLang="zh-CN">
                <a:sym typeface="+mn-ea"/>
              </a:rPr>
              <a:t>SIMD</a:t>
            </a:r>
            <a:r>
              <a:rPr lang="zh-CN" altLang="en-US">
                <a:sym typeface="+mn-ea"/>
              </a:rPr>
              <a:t>。</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1109345" y="2999105"/>
            <a:ext cx="9591675" cy="3543300"/>
          </a:xfrm>
          <a:prstGeom prst="rect">
            <a:avLst/>
          </a:prstGeom>
        </p:spPr>
      </p:pic>
      <p:sp>
        <p:nvSpPr>
          <p:cNvPr id="6" name="Text Box 5"/>
          <p:cNvSpPr txBox="1"/>
          <p:nvPr/>
        </p:nvSpPr>
        <p:spPr>
          <a:xfrm>
            <a:off x="4773295" y="1999615"/>
            <a:ext cx="1606550" cy="368300"/>
          </a:xfrm>
          <a:prstGeom prst="rect">
            <a:avLst/>
          </a:prstGeom>
          <a:noFill/>
        </p:spPr>
        <p:txBody>
          <a:bodyPr wrap="square" rtlCol="0">
            <a:spAutoFit/>
          </a:bodyPr>
          <a:p>
            <a:r>
              <a:rPr lang="en-US"/>
              <a:t>TBB </a:t>
            </a:r>
            <a:r>
              <a:rPr lang="zh-CN" altLang="en-US"/>
              <a:t>永远滴神</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数据莫顿序：索性</a:t>
            </a:r>
            <a:r>
              <a:rPr lang="zh-CN" altLang="en-US">
                <a:sym typeface="+mn-ea"/>
              </a:rPr>
              <a:t>按照</a:t>
            </a:r>
            <a:r>
              <a:rPr lang="en-US" altLang="zh-CN">
                <a:sym typeface="+mn-ea"/>
              </a:rPr>
              <a:t>Z</a:t>
            </a:r>
            <a:r>
              <a:rPr lang="zh-CN" altLang="en-US">
                <a:sym typeface="+mn-ea"/>
              </a:rPr>
              <a:t>字型曲线存储矩阵</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章：红黑高斯实战</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章：多核与超线程</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章：分页机制</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TODO</a:t>
            </a:r>
            <a:r>
              <a:rPr lang="zh-CN" altLang="en-US"/>
              <a:t>：结构体剥离，以</a:t>
            </a:r>
            <a:r>
              <a:rPr lang="en-US" altLang="zh-CN"/>
              <a:t>glm::vec3</a:t>
            </a:r>
            <a:r>
              <a:rPr lang="zh-CN" altLang="en-US"/>
              <a:t>为例</a:t>
            </a:r>
            <a:endParaRPr lang="zh-CN" altLang="en-US"/>
          </a:p>
        </p:txBody>
      </p:sp>
      <p:sp>
        <p:nvSpPr>
          <p:cNvPr id="3" name="Content Placeholder 2"/>
          <p:cNvSpPr>
            <a:spLocks noGrp="1"/>
          </p:cNvSpPr>
          <p:nvPr>
            <p:ph sz="half" idx="1"/>
          </p:nvPr>
        </p:nvSpPr>
        <p:spPr/>
        <p:txBody>
          <a:bodyPr/>
          <a:p>
            <a:r>
              <a:rPr lang="en-US"/>
              <a:t>https://blog.csdn.net/qq_36287943/article/details/103601176</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章：插桩与循环分块</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22724</Words>
  <Application>WPS Presentation</Application>
  <PresentationFormat>宽屏</PresentationFormat>
  <Paragraphs>805</Paragraphs>
  <Slides>125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125</vt:i4>
      </vt:variant>
    </vt:vector>
  </HeadingPairs>
  <TitlesOfParts>
    <vt:vector size="137"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PowerPoint 演示文稿</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PowerPoint 演示文稿</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和 new 默认就会16字节对齐</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PowerPoint 演示文稿</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PowerPoint 演示文稿</vt:lpstr>
      <vt:lpstr>第7章：矩阵与莫顿码</vt:lpstr>
      <vt:lpstr>案例：矩阵转置</vt:lpstr>
      <vt:lpstr>矩阵转置优化：循环分块</vt:lpstr>
      <vt:lpstr>图片直观感受矩阵转置的循环分块</vt:lpstr>
      <vt:lpstr>什么是莫顿码？有什么用？</vt:lpstr>
      <vt:lpstr>什么是莫顿码？有什么用？</vt:lpstr>
      <vt:lpstr>循环莫顿序：按照Z字型曲线遍历，有效利用多级缓存</vt:lpstr>
      <vt:lpstr>循环莫顿序：按照Z字型曲线遍历，有效利用多级缓存</vt:lpstr>
      <vt:lpstr>图片直观感受莫顿码分块</vt:lpstr>
      <vt:lpstr>tbb::simple_partitioner 自带莫顿序遍历功能</vt:lpstr>
      <vt:lpstr>循环莫顿序？数据莫顿序：按照Z字型曲线存储矩阵</vt:lpstr>
      <vt:lpstr>Morton Ordering on the Intel Xeon Phi</vt:lpstr>
      <vt:lpstr>第8章：红黑高斯实战</vt:lpstr>
      <vt:lpstr>第9章：多核下的缓存</vt:lpstr>
      <vt:lpstr>第10章：分页机制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689</cp:revision>
  <dcterms:created xsi:type="dcterms:W3CDTF">2022-01-20T17:14:25Z</dcterms:created>
  <dcterms:modified xsi:type="dcterms:W3CDTF">2022-01-20T17:14:25Z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